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6" r:id="rId2"/>
  </p:sldMasterIdLst>
  <p:notesMasterIdLst>
    <p:notesMasterId r:id="rId10"/>
  </p:notesMasterIdLst>
  <p:handoutMasterIdLst>
    <p:handoutMasterId r:id="rId11"/>
  </p:handoutMasterIdLst>
  <p:sldIdLst>
    <p:sldId id="280" r:id="rId3"/>
    <p:sldId id="332" r:id="rId4"/>
    <p:sldId id="333" r:id="rId5"/>
    <p:sldId id="319" r:id="rId6"/>
    <p:sldId id="334" r:id="rId7"/>
    <p:sldId id="321" r:id="rId8"/>
    <p:sldId id="331" r:id="rId9"/>
  </p:sldIdLst>
  <p:sldSz cx="9144000" cy="6858000" type="screen4x3"/>
  <p:notesSz cx="6692900" cy="9867900"/>
  <p:defaultTextStyle>
    <a:defPPr>
      <a:defRPr lang="ru-RU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3871A768-C4F9-41D1-A98E-1A87B7CA922E}">
          <p14:sldIdLst>
            <p14:sldId id="280"/>
            <p14:sldId id="332"/>
            <p14:sldId id="333"/>
            <p14:sldId id="319"/>
            <p14:sldId id="334"/>
            <p14:sldId id="321"/>
            <p14:sldId id="33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ПФ" initials="НП" lastIdx="3" clrIdx="0"/>
  <p:cmAuthor id="1" name="Федорчук Лариса Витальевна" initials="ФЛВ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20000"/>
    <a:srgbClr val="AC0000"/>
    <a:srgbClr val="FF5353"/>
    <a:srgbClr val="820000"/>
    <a:srgbClr val="FF0D0D"/>
    <a:srgbClr val="9A0000"/>
    <a:srgbClr val="2CC408"/>
    <a:srgbClr val="A3297A"/>
    <a:srgbClr val="2791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84" autoAdjust="0"/>
    <p:restoredTop sz="98849" autoAdjust="0"/>
  </p:normalViewPr>
  <p:slideViewPr>
    <p:cSldViewPr>
      <p:cViewPr>
        <p:scale>
          <a:sx n="84" d="100"/>
          <a:sy n="84" d="100"/>
        </p:scale>
        <p:origin x="-1752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0046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90852" y="1"/>
            <a:ext cx="290046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1E3D07-50AF-466D-BDEB-A84C18B21309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2601"/>
            <a:ext cx="290046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90852" y="9372601"/>
            <a:ext cx="290046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486FDD-D1F7-49C3-9E94-5DCDEC710E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939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00256" cy="493395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095" y="1"/>
            <a:ext cx="2900256" cy="493395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r">
              <a:defRPr sz="1200"/>
            </a:lvl1pPr>
          </a:lstStyle>
          <a:p>
            <a:fld id="{79118F0C-FCDC-4146-86DE-ABA2208472BC}" type="datetimeFigureOut">
              <a:rPr lang="ru-RU" smtClean="0"/>
              <a:t>21.02.2019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1063" y="741363"/>
            <a:ext cx="4930775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46" tIns="45473" rIns="90946" bIns="4547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687254"/>
            <a:ext cx="5354320" cy="4440555"/>
          </a:xfrm>
          <a:prstGeom prst="rect">
            <a:avLst/>
          </a:prstGeom>
        </p:spPr>
        <p:txBody>
          <a:bodyPr vert="horz" lIns="90946" tIns="45473" rIns="90946" bIns="4547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2793"/>
            <a:ext cx="2900256" cy="493395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095" y="9372793"/>
            <a:ext cx="2900256" cy="493395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r">
              <a:defRPr sz="1200"/>
            </a:lvl1pPr>
          </a:lstStyle>
          <a:p>
            <a:fld id="{02987EEE-C18A-4957-A539-A4A22FC2F2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90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3188" y="247650"/>
            <a:ext cx="3946525" cy="2959100"/>
          </a:xfrm>
          <a:ln/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>
          <a:xfrm>
            <a:off x="391969" y="3371533"/>
            <a:ext cx="5978681" cy="383580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933" tIns="45466" rIns="90933" bIns="45466"/>
          <a:lstStyle/>
          <a:p>
            <a:pPr indent="432626" algn="just"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 txBox="1">
            <a:spLocks noGrp="1"/>
          </p:cNvSpPr>
          <p:nvPr/>
        </p:nvSpPr>
        <p:spPr bwMode="auto">
          <a:xfrm>
            <a:off x="3791095" y="9372793"/>
            <a:ext cx="2900256" cy="49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933" tIns="45466" rIns="90933" bIns="45466" anchor="b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147A2AE-6CEB-44BF-AC11-5049CE3A1203}" type="slidenum">
              <a:rPr lang="ru-RU" sz="1200">
                <a:solidFill>
                  <a:prstClr val="black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451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294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0909" indent="-28496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9862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95808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1751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7695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3640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19586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5532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854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8542"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441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19" indent="0" algn="ctr">
              <a:buNone/>
              <a:defRPr/>
            </a:lvl2pPr>
            <a:lvl3pPr marL="914239" indent="0" algn="ctr">
              <a:buNone/>
              <a:defRPr/>
            </a:lvl3pPr>
            <a:lvl4pPr marL="1371358" indent="0" algn="ctr">
              <a:buNone/>
              <a:defRPr/>
            </a:lvl4pPr>
            <a:lvl5pPr marL="1828477" indent="0" algn="ctr">
              <a:buNone/>
              <a:defRPr/>
            </a:lvl5pPr>
            <a:lvl6pPr marL="2285596" indent="0" algn="ctr">
              <a:buNone/>
              <a:defRPr/>
            </a:lvl6pPr>
            <a:lvl7pPr marL="2742716" indent="0" algn="ctr">
              <a:buNone/>
              <a:defRPr/>
            </a:lvl7pPr>
            <a:lvl8pPr marL="3199835" indent="0" algn="ctr">
              <a:buNone/>
              <a:defRPr/>
            </a:lvl8pPr>
            <a:lvl9pPr marL="365695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552957"/>
      </p:ext>
    </p:extLst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831934"/>
      </p:ext>
    </p:extLst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600" y="490539"/>
            <a:ext cx="1835150" cy="59451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976" y="490539"/>
            <a:ext cx="5356225" cy="59451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304652"/>
      </p:ext>
    </p:extLst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/>
          <p:cNvSpPr txBox="1">
            <a:spLocks noChangeArrowheads="1"/>
          </p:cNvSpPr>
          <p:nvPr userDrawn="1"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126" tIns="39064" rIns="78126" bIns="39064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smtClean="0">
              <a:latin typeface="Calibri" pitchFamily="34" charset="0"/>
            </a:endParaRP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lIns="91424" tIns="45712" rIns="91424" bIns="45712"/>
          <a:lstStyle>
            <a:lvl1pPr>
              <a:defRPr/>
            </a:lvl1pPr>
          </a:lstStyle>
          <a:p>
            <a:pPr>
              <a:defRPr/>
            </a:pPr>
            <a:fld id="{E7A3534F-0ACF-44D2-9474-029E40F666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3098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477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8529" indent="0">
              <a:buFontTx/>
              <a:buNone/>
              <a:defRPr b="1">
                <a:latin typeface="+mj-lt"/>
              </a:defRPr>
            </a:lvl1pPr>
            <a:lvl2pPr marL="315746" indent="2783">
              <a:defRPr>
                <a:latin typeface="+mj-lt"/>
              </a:defRPr>
            </a:lvl2pPr>
            <a:lvl3pPr marL="550817" indent="-228116">
              <a:tabLst/>
              <a:defRPr>
                <a:latin typeface="+mj-lt"/>
              </a:defRPr>
            </a:lvl3pPr>
            <a:lvl4pPr marL="0" indent="315746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8"/>
            <a:ext cx="923618" cy="376853"/>
          </a:xfrm>
          <a:prstGeom prst="rect">
            <a:avLst/>
          </a:prstGeom>
          <a:noFill/>
        </p:spPr>
        <p:txBody>
          <a:bodyPr wrap="square" lIns="80119" tIns="40060" rIns="80119" bIns="40060" rtlCol="0">
            <a:noAutofit/>
          </a:bodyPr>
          <a:lstStyle/>
          <a:p>
            <a:pPr defTabSz="913916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1"/>
            <a:ext cx="7337192" cy="1105803"/>
          </a:xfrm>
        </p:spPr>
        <p:txBody>
          <a:bodyPr/>
          <a:lstStyle>
            <a:lvl1pPr marL="0" marR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986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8529" indent="0">
              <a:buFontTx/>
              <a:buNone/>
              <a:defRPr b="1">
                <a:latin typeface="+mj-lt"/>
              </a:defRPr>
            </a:lvl1pPr>
            <a:lvl2pPr marL="318529" indent="0">
              <a:defRPr>
                <a:latin typeface="+mj-lt"/>
              </a:defRPr>
            </a:lvl2pPr>
            <a:lvl3pPr marL="550817" indent="-228116">
              <a:defRPr>
                <a:latin typeface="+mj-lt"/>
              </a:defRPr>
            </a:lvl3pPr>
            <a:lvl4pPr marL="0" indent="315746">
              <a:defRPr>
                <a:latin typeface="+mj-lt"/>
              </a:defRPr>
            </a:lvl4pPr>
            <a:lvl5pPr marL="125742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71"/>
            <a:ext cx="7337901" cy="1105803"/>
          </a:xfrm>
        </p:spPr>
        <p:txBody>
          <a:bodyPr/>
          <a:lstStyle>
            <a:lvl1pPr marL="0" marR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39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8362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7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7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6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68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440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13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26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431666"/>
      </p:ext>
    </p:extLst>
  </p:cSld>
  <p:clrMapOvr>
    <a:masterClrMapping/>
  </p:clrMapOvr>
  <p:transition spd="med"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392" tIns="45696" rIns="91392" bIns="45696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987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6342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58" indent="0">
              <a:buNone/>
              <a:defRPr sz="2800"/>
            </a:lvl2pPr>
            <a:lvl3pPr marL="913916" indent="0">
              <a:buNone/>
              <a:defRPr sz="2400"/>
            </a:lvl3pPr>
            <a:lvl4pPr marL="1370874" indent="0">
              <a:buNone/>
              <a:defRPr sz="2000"/>
            </a:lvl4pPr>
            <a:lvl5pPr marL="1827832" indent="0">
              <a:buNone/>
              <a:defRPr sz="2000"/>
            </a:lvl5pPr>
            <a:lvl6pPr marL="2284789" indent="0">
              <a:buNone/>
              <a:defRPr sz="2000"/>
            </a:lvl6pPr>
            <a:lvl7pPr marL="2741748" indent="0">
              <a:buNone/>
              <a:defRPr sz="2000"/>
            </a:lvl7pPr>
            <a:lvl8pPr marL="3198706" indent="0">
              <a:buNone/>
              <a:defRPr sz="2000"/>
            </a:lvl8pPr>
            <a:lvl9pPr marL="3655663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2293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4907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5695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4718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" y="38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2" y="1606900"/>
            <a:ext cx="7320689" cy="4829254"/>
          </a:xfrm>
        </p:spPr>
        <p:txBody>
          <a:bodyPr/>
          <a:lstStyle>
            <a:lvl1pPr marL="314851" indent="0">
              <a:buFontTx/>
              <a:buNone/>
              <a:defRPr b="1">
                <a:latin typeface="+mj-lt"/>
              </a:defRPr>
            </a:lvl1pPr>
            <a:lvl2pPr marL="314851" indent="0">
              <a:defRPr>
                <a:latin typeface="+mj-lt"/>
              </a:defRPr>
            </a:lvl2pPr>
            <a:lvl3pPr marL="544469" indent="-225488">
              <a:defRPr>
                <a:latin typeface="+mj-lt"/>
              </a:defRPr>
            </a:lvl3pPr>
            <a:lvl4pPr marL="0" indent="312105">
              <a:defRPr>
                <a:latin typeface="+mj-lt"/>
              </a:defRPr>
            </a:lvl4pPr>
            <a:lvl5pPr marL="124293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501137"/>
            <a:ext cx="7337901" cy="1105803"/>
          </a:xfrm>
        </p:spPr>
        <p:txBody>
          <a:bodyPr/>
          <a:lstStyle>
            <a:lvl1pPr marL="0" marR="0" indent="0" defTabSz="903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6AFE525-686F-41A8-AED4-0839E4EB5F6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631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19" indent="0">
              <a:buNone/>
              <a:defRPr sz="1800"/>
            </a:lvl2pPr>
            <a:lvl3pPr marL="914239" indent="0">
              <a:buNone/>
              <a:defRPr sz="1600"/>
            </a:lvl3pPr>
            <a:lvl4pPr marL="1371358" indent="0">
              <a:buNone/>
              <a:defRPr sz="1400"/>
            </a:lvl4pPr>
            <a:lvl5pPr marL="1828477" indent="0">
              <a:buNone/>
              <a:defRPr sz="1400"/>
            </a:lvl5pPr>
            <a:lvl6pPr marL="2285596" indent="0">
              <a:buNone/>
              <a:defRPr sz="1400"/>
            </a:lvl6pPr>
            <a:lvl7pPr marL="2742716" indent="0">
              <a:buNone/>
              <a:defRPr sz="1400"/>
            </a:lvl7pPr>
            <a:lvl8pPr marL="3199835" indent="0">
              <a:buNone/>
              <a:defRPr sz="1400"/>
            </a:lvl8pPr>
            <a:lvl9pPr marL="3656954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03110394"/>
      </p:ext>
    </p:extLst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5976" y="1600201"/>
            <a:ext cx="3595688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4064" y="1600201"/>
            <a:ext cx="3595687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489087"/>
      </p:ext>
    </p:extLst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554653"/>
      </p:ext>
    </p:extLst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302997"/>
      </p:ext>
    </p:extLst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640878"/>
      </p:ext>
    </p:extLst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1685594"/>
      </p:ext>
    </p:extLst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52260446"/>
      </p:ext>
    </p:extLst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9"/>
            <a:ext cx="9142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6" y="490538"/>
            <a:ext cx="7343775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6" tIns="45688" rIns="91376" bIns="456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4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6" y="1600201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203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5" r:id="rId12"/>
  </p:sldLayoutIdLst>
  <p:transition spd="med"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2652" rtl="0" eaLnBrk="0" fontAlgn="base" hangingPunct="0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912652" rtl="0" eaLnBrk="0" fontAlgn="base" hangingPunct="0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652" rtl="0" eaLnBrk="0" fontAlgn="base" hangingPunct="0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652" rtl="0" eaLnBrk="0" fontAlgn="base" hangingPunct="0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652" rtl="0" eaLnBrk="0" fontAlgn="base" hangingPunct="0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119" algn="l" defTabSz="912652" rtl="0" fontAlgn="base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239" algn="l" defTabSz="912652" rtl="0" fontAlgn="base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358" algn="l" defTabSz="912652" rtl="0" fontAlgn="base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477" algn="l" defTabSz="912652" rtl="0" fontAlgn="base">
        <a:lnSpc>
          <a:spcPts val="4549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444" indent="-317444" algn="l" defTabSz="912652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200">
          <a:solidFill>
            <a:srgbClr val="005AA9"/>
          </a:solidFill>
          <a:latin typeface="+mn-lt"/>
          <a:ea typeface="+mn-ea"/>
          <a:cs typeface="+mn-cs"/>
        </a:defRPr>
      </a:lvl1pPr>
      <a:lvl2pPr marL="317444" indent="139676" algn="l" defTabSz="91265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>
          <a:solidFill>
            <a:srgbClr val="504F53"/>
          </a:solidFill>
          <a:latin typeface="+mn-lt"/>
        </a:defRPr>
      </a:lvl2pPr>
      <a:lvl3pPr marL="623778" indent="-226973" algn="l" defTabSz="91265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>
          <a:solidFill>
            <a:srgbClr val="504F53"/>
          </a:solidFill>
          <a:latin typeface="+mn-lt"/>
        </a:defRPr>
      </a:lvl3pPr>
      <a:lvl4pPr marL="1599918" indent="-1285648" algn="just" defTabSz="912652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–"/>
        <a:defRPr sz="1400">
          <a:solidFill>
            <a:srgbClr val="504F53"/>
          </a:solidFill>
          <a:latin typeface="+mn-lt"/>
        </a:defRPr>
      </a:lvl4pPr>
      <a:lvl5pPr marL="1257078" indent="571399" algn="l" defTabSz="912652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5pPr>
      <a:lvl6pPr marL="1714197" indent="571399" algn="l" defTabSz="912652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6pPr>
      <a:lvl7pPr marL="2171317" indent="571399" algn="l" defTabSz="912652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7pPr>
      <a:lvl8pPr marL="2628436" indent="571399" algn="l" defTabSz="912652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8pPr>
      <a:lvl9pPr marL="3085555" indent="571399" algn="l" defTabSz="912652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490023"/>
            <a:ext cx="7343873" cy="1110281"/>
          </a:xfrm>
          <a:prstGeom prst="rect">
            <a:avLst/>
          </a:prstGeom>
        </p:spPr>
        <p:txBody>
          <a:bodyPr vert="horz" lIns="91392" tIns="45696" rIns="91392" bIns="45696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600200"/>
            <a:ext cx="7343873" cy="4835924"/>
          </a:xfrm>
          <a:prstGeom prst="rect">
            <a:avLst/>
          </a:prstGeom>
        </p:spPr>
        <p:txBody>
          <a:bodyPr vert="horz" lIns="91392" tIns="45696" rIns="91392" bIns="45696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91392" tIns="45696" rIns="91392" bIns="4569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16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3"/>
            <a:ext cx="2895600" cy="365125"/>
          </a:xfrm>
          <a:prstGeom prst="rect">
            <a:avLst/>
          </a:prstGeom>
        </p:spPr>
        <p:txBody>
          <a:bodyPr vert="horz" lIns="91392" tIns="45696" rIns="91392" bIns="4569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16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6041425"/>
            <a:ext cx="619711" cy="631834"/>
          </a:xfrm>
          <a:prstGeom prst="rect">
            <a:avLst/>
          </a:prstGeom>
        </p:spPr>
        <p:txBody>
          <a:bodyPr vert="horz" lIns="91392" tIns="45696" rIns="91392" bIns="45696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 defTabSz="91391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1391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561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</p:sldLayoutIdLst>
  <p:hf hdr="0" ftr="0" dt="0"/>
  <p:txStyles>
    <p:titleStyle>
      <a:lvl1pPr algn="l" defTabSz="913916" rtl="0" eaLnBrk="1" latinLnBrk="0" hangingPunct="1">
        <a:lnSpc>
          <a:spcPts val="4556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529" indent="0" algn="l" defTabSz="913916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529" indent="0" algn="l" defTabSz="913916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539" indent="-228116" algn="l" defTabSz="913916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746" algn="just" defTabSz="913916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421" indent="0" algn="l" defTabSz="913916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3269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226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85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143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1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74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32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89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4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70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63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consultantplus://offline/ref=C8A0489F1182CBB28A7982BD55F6ABFC716FD51B326D541391EAE3E769F4F14EE4931CD04778720D7D41F5D9EB95EE98B38993B27C45U6J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539552" y="2564484"/>
            <a:ext cx="8136904" cy="1656605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000" i="1" dirty="0" smtClean="0">
                <a:solidFill>
                  <a:schemeClr val="bg1"/>
                </a:solidFill>
              </a:rPr>
              <a:t/>
            </a:r>
            <a:br>
              <a:rPr lang="en-US" sz="2000" i="1" dirty="0" smtClean="0">
                <a:solidFill>
                  <a:schemeClr val="bg1"/>
                </a:solidFill>
              </a:rPr>
            </a:br>
            <a:r>
              <a:rPr lang="en-US" sz="2000" i="1" dirty="0" smtClean="0">
                <a:solidFill>
                  <a:schemeClr val="bg1"/>
                </a:solidFill>
              </a:rPr>
              <a:t/>
            </a:r>
            <a:br>
              <a:rPr lang="en-US" sz="2000" i="1" dirty="0" smtClean="0">
                <a:solidFill>
                  <a:schemeClr val="bg1"/>
                </a:solidFill>
              </a:rPr>
            </a:br>
            <a:r>
              <a:rPr lang="en-US" sz="2000" i="1" dirty="0" smtClean="0">
                <a:solidFill>
                  <a:schemeClr val="bg1"/>
                </a:solidFill>
              </a:rPr>
              <a:t/>
            </a:r>
            <a:br>
              <a:rPr lang="en-US" sz="2000" i="1" dirty="0" smtClean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>«</a:t>
            </a:r>
            <a:r>
              <a:rPr lang="ru-RU" sz="2400" i="1" dirty="0">
                <a:solidFill>
                  <a:schemeClr val="bg1"/>
                </a:solidFill>
              </a:rPr>
              <a:t>Права налоговых органов и обязанности налогоплательщиков при камеральных проверках страховых взносов плательщиков - участников свободной экономической зоны в рамках действия Федерального закона №297-ФЗ от 03.08.2018 «О внесении изменений в часть вторую Налогового кодекса Российской Федерации»</a:t>
            </a:r>
            <a:endParaRPr lang="ru-RU" sz="2300" dirty="0">
              <a:solidFill>
                <a:schemeClr val="bg1"/>
              </a:solidFill>
            </a:endParaRPr>
          </a:p>
        </p:txBody>
      </p:sp>
      <p:sp>
        <p:nvSpPr>
          <p:cNvPr id="1638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36675" y="6361112"/>
            <a:ext cx="6400800" cy="496888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  <a:defRPr/>
            </a:pPr>
            <a:r>
              <a:rPr lang="en-US" sz="2500" b="1" kern="12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</a:rPr>
              <a:t>2</a:t>
            </a:r>
            <a:r>
              <a:rPr lang="ru-RU" sz="2500" b="1" kern="12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</a:rPr>
              <a:t>0.02.2019</a:t>
            </a:r>
            <a:endParaRPr lang="ru-RU" sz="2500" b="1" kern="1200" dirty="0">
              <a:solidFill>
                <a:schemeClr val="tx2">
                  <a:lumMod val="20000"/>
                  <a:lumOff val="80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51139" y="5084763"/>
            <a:ext cx="3571875" cy="914400"/>
          </a:xfrm>
          <a:prstGeom prst="rect">
            <a:avLst/>
          </a:prstGeom>
        </p:spPr>
        <p:txBody>
          <a:bodyPr lIns="91376" tIns="45688" rIns="91376" bIns="45688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solidFill>
                <a:srgbClr val="FFFFFF"/>
              </a:solidFill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 bwMode="auto">
          <a:xfrm>
            <a:off x="539552" y="4941168"/>
            <a:ext cx="806597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6" tIns="45688" rIns="91376" bIns="45688" numCol="1" anchor="ctr" anchorCtr="0" compatLnSpc="1">
            <a:prstTxWarp prst="textNoShape">
              <a:avLst/>
            </a:prstTxWarp>
          </a:bodyPr>
          <a:lstStyle>
            <a:lvl1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813" rtl="0" eaLnBrk="0" fontAlgn="base" hangingPunct="0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12813" rtl="0" fontAlgn="base">
              <a:lnSpc>
                <a:spcPts val="455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ru-RU" sz="17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Заместитель начальника </a:t>
            </a:r>
            <a:r>
              <a:rPr lang="ru-RU" sz="17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отдела налогообложения доходов физических лиц и администрирования страховых взносов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sz="17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УФНС России по Республике Крым</a:t>
            </a:r>
          </a:p>
          <a:p>
            <a:pPr algn="ctr" eaLnBrk="1" hangingPunct="1">
              <a:lnSpc>
                <a:spcPct val="100000"/>
              </a:lnSpc>
            </a:pPr>
            <a:r>
              <a:rPr lang="ru-RU" sz="1700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Федорчук</a:t>
            </a:r>
            <a:r>
              <a:rPr lang="ru-RU" sz="17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Лариса Витальевна</a:t>
            </a:r>
            <a:endParaRPr lang="ru-RU" sz="17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10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1"/>
          <p:cNvSpPr>
            <a:spLocks noGrp="1"/>
          </p:cNvSpPr>
          <p:nvPr>
            <p:ph idx="1"/>
          </p:nvPr>
        </p:nvSpPr>
        <p:spPr>
          <a:xfrm>
            <a:off x="467342" y="332656"/>
            <a:ext cx="8538235" cy="5904656"/>
          </a:xfrm>
        </p:spPr>
        <p:txBody>
          <a:bodyPr>
            <a:normAutofit/>
          </a:bodyPr>
          <a:lstStyle/>
          <a:p>
            <a:pPr algn="ctr"/>
            <a:r>
              <a:rPr lang="ru-RU" sz="2200" dirty="0">
                <a:solidFill>
                  <a:srgbClr val="2111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налогового законодательства </a:t>
            </a:r>
            <a:br>
              <a:rPr lang="ru-RU" sz="2200" dirty="0">
                <a:solidFill>
                  <a:srgbClr val="2111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2111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администрирования страховых взносов,  </a:t>
            </a:r>
            <a:br>
              <a:rPr lang="ru-RU" sz="2200" dirty="0">
                <a:solidFill>
                  <a:srgbClr val="2111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2111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вступившие в силу с 2019 года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Заголовок 2"/>
          <p:cNvSpPr>
            <a:spLocks noGrp="1"/>
          </p:cNvSpPr>
          <p:nvPr>
            <p:ph type="title"/>
          </p:nvPr>
        </p:nvSpPr>
        <p:spPr>
          <a:xfrm flipV="1">
            <a:off x="815888" y="359966"/>
            <a:ext cx="7276105" cy="129586"/>
          </a:xfrm>
        </p:spPr>
        <p:txBody>
          <a:bodyPr>
            <a:normAutofit fontScale="90000"/>
          </a:bodyPr>
          <a:lstStyle/>
          <a:p>
            <a:pPr defTabSz="907588" fontAlgn="base">
              <a:spcAft>
                <a:spcPct val="0"/>
              </a:spcAft>
            </a:pPr>
            <a:r>
              <a:rPr lang="ru-RU" sz="2100" b="0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b="0" u="sng" dirty="0">
                <a:latin typeface="Times New Roman" pitchFamily="18" charset="0"/>
                <a:cs typeface="Times New Roman" pitchFamily="18" charset="0"/>
              </a:rPr>
            </a:br>
            <a:r>
              <a:rPr lang="ru-RU" sz="2100" b="0" u="sng" dirty="0">
                <a:latin typeface="Times New Roman" pitchFamily="18" charset="0"/>
                <a:cs typeface="Times New Roman" pitchFamily="18" charset="0"/>
              </a:rPr>
              <a:t>      		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5877271"/>
            <a:ext cx="620370" cy="720081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2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8998" y="4365106"/>
            <a:ext cx="2032151" cy="186901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72" tIns="39787" rIns="79572" bIns="39787" anchor="ctr"/>
          <a:lstStyle/>
          <a:p>
            <a:pPr algn="ctr" defTabSz="907588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п.10 статьи 427 (пункт 5 статьи 1 Закона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03.08.2018 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07588">
              <a:defRPr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297-ФЗ)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47430" y="1700809"/>
            <a:ext cx="2023719" cy="237626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72" tIns="39787" rIns="79572" bIns="39787" anchor="ctr"/>
          <a:lstStyle/>
          <a:p>
            <a:pPr algn="ctr" defTabSz="907588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defTabSz="907588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статьи 427 </a:t>
            </a:r>
          </a:p>
          <a:p>
            <a:pPr algn="ctr" defTabSz="907588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(пункт 5 статьи 1 Закона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07588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03.08.2018 </a:t>
            </a:r>
          </a:p>
          <a:p>
            <a:pPr algn="ctr" defTabSz="907588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297-ФЗ)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08648" y="1700809"/>
            <a:ext cx="6079576" cy="237626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07588">
              <a:defRPr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07588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Определено 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понятие физического лица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занятого в реализации инвестиционного проекта в СЭЗ;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07588">
              <a:defRPr/>
            </a:pP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07588"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Определен порядок 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согласования перечня рабочих мест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физических лиц, занятых в   реализации инвестиционного проекта в свободной экономической зоне.</a:t>
            </a:r>
          </a:p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08648" y="4354607"/>
            <a:ext cx="6079576" cy="187951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7588"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 расторжении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договора об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условиях деятельности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СЭЗ по решению суда сумма страховых взносов подлежит </a:t>
            </a: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восстановлению и уплате</a:t>
            </a:r>
            <a:r>
              <a:rPr lang="ru-RU" sz="2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 соответствующих пеней за весь период реализации инвестиционного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24841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72" y="1606900"/>
            <a:ext cx="7637760" cy="4829254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Абзац </a:t>
            </a:r>
            <a:r>
              <a:rPr lang="ru-RU" sz="2400" dirty="0">
                <a:solidFill>
                  <a:srgbClr val="0000FF"/>
                </a:solidFill>
              </a:rPr>
              <a:t>3 подпункта 11 пункта 1 статьи 427 Кодекса в новой редакции не ограничивает круг лиц, к которым эти изменения применяются. </a:t>
            </a:r>
            <a:endParaRPr lang="ru-RU" sz="2400" dirty="0" smtClean="0">
              <a:solidFill>
                <a:srgbClr val="0000FF"/>
              </a:solidFill>
            </a:endParaRPr>
          </a:p>
          <a:p>
            <a:pPr algn="ctr"/>
            <a:r>
              <a:rPr lang="ru-RU" sz="2400" dirty="0" smtClean="0"/>
              <a:t>При </a:t>
            </a:r>
            <a:r>
              <a:rPr lang="ru-RU" sz="2400" dirty="0"/>
              <a:t>изложении рассматриваемой нормы законодатель использует формулировку «плательщик – участник свободной экономической зоны», из чего следует, </a:t>
            </a:r>
            <a:r>
              <a:rPr lang="ru-RU" sz="2400" dirty="0" smtClean="0"/>
              <a:t>новая </a:t>
            </a:r>
            <a:r>
              <a:rPr lang="ru-RU" sz="2400" dirty="0"/>
              <a:t>редакция подпункта 11 пункта 1 статьи 427 Кодекса действует в отношении всех без исключения участников СЭЗ, независимо от того, получен ими такой статус в 2015-2018 </a:t>
            </a:r>
            <a:r>
              <a:rPr lang="ru-RU" sz="2400" dirty="0" smtClean="0"/>
              <a:t>годах, </a:t>
            </a:r>
            <a:r>
              <a:rPr lang="ru-RU" sz="2400" dirty="0"/>
              <a:t>или после 01.01.2019.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FF0000"/>
                </a:solidFill>
              </a:rPr>
              <a:t>Необходимо обратить </a:t>
            </a:r>
            <a:r>
              <a:rPr lang="ru-RU" sz="3200" dirty="0" smtClean="0">
                <a:solidFill>
                  <a:srgbClr val="FF0000"/>
                </a:solidFill>
              </a:rPr>
              <a:t>внимание!!!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FE525-686F-41A8-AED4-0839E4EB5F6B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3996" y="122240"/>
            <a:ext cx="1370004" cy="1434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МАТЕРИАЛЫ КОЛЛЕГИЙ\Для слайдов\untitled5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" y="4653169"/>
            <a:ext cx="1669376" cy="158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77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2804" y="362877"/>
            <a:ext cx="7751710" cy="707367"/>
          </a:xfrm>
        </p:spPr>
        <p:txBody>
          <a:bodyPr>
            <a:noAutofit/>
          </a:bodyPr>
          <a:lstStyle/>
          <a:p>
            <a:pPr algn="ctr"/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Инвестиционная декларация</a:t>
            </a:r>
            <a:endParaRPr lang="ru-RU" sz="2500" dirty="0">
              <a:solidFill>
                <a:schemeClr val="tx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08899" y="6237357"/>
            <a:ext cx="369447" cy="326553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4</a:t>
            </a:r>
            <a:endParaRPr lang="ru-RU" sz="24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113363" cy="5454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35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76231" y="1699342"/>
            <a:ext cx="7856209" cy="4829253"/>
          </a:xfrm>
        </p:spPr>
        <p:txBody>
          <a:bodyPr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</a:pPr>
            <a:r>
              <a:rPr lang="ru-RU" sz="2400" dirty="0"/>
              <a:t>Необходимую информацию о фактическом количестве созданных рабочих мест в рамках осуществления проверки правильности применения плательщиками страховых взносов - участниками СЭЗ пониженных тарифов по страховым взносам налоговые органы вправе запросить у </a:t>
            </a:r>
            <a:r>
              <a:rPr lang="ru-RU" sz="2400" dirty="0" smtClean="0"/>
              <a:t>участников</a:t>
            </a:r>
            <a:r>
              <a:rPr lang="en-US" sz="2400" dirty="0" smtClean="0"/>
              <a:t> </a:t>
            </a:r>
            <a:r>
              <a:rPr lang="ru-RU" sz="2400" dirty="0" smtClean="0"/>
              <a:t>СЭЗ </a:t>
            </a:r>
            <a:r>
              <a:rPr lang="ru-RU" sz="2400" dirty="0"/>
              <a:t>в рамках камеральных налоговых проверок расчетов по страховым </a:t>
            </a:r>
            <a:r>
              <a:rPr lang="ru-RU" sz="2400" dirty="0" smtClean="0"/>
              <a:t>взносам</a:t>
            </a:r>
            <a:r>
              <a:rPr lang="en-US" sz="2400" dirty="0" smtClean="0"/>
              <a:t> </a:t>
            </a:r>
            <a:r>
              <a:rPr lang="ru-RU" sz="2400" dirty="0" smtClean="0"/>
              <a:t>на </a:t>
            </a:r>
            <a:r>
              <a:rPr lang="ru-RU" sz="2400" dirty="0"/>
              <a:t>основании </a:t>
            </a:r>
            <a:r>
              <a:rPr lang="ru-RU" sz="2400" dirty="0">
                <a:hlinkClick r:id="rId2"/>
              </a:rPr>
              <a:t>статьи </a:t>
            </a:r>
            <a:r>
              <a:rPr lang="ru-RU" sz="2400" dirty="0" smtClean="0">
                <a:hlinkClick r:id="rId2"/>
              </a:rPr>
              <a:t>88</a:t>
            </a:r>
            <a:r>
              <a:rPr lang="ru-RU" sz="2400" dirty="0" smtClean="0"/>
              <a:t> НК РФ.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1559" y="593539"/>
            <a:ext cx="7337192" cy="819237"/>
          </a:xfrm>
        </p:spPr>
        <p:txBody>
          <a:bodyPr>
            <a:noAutofit/>
          </a:bodyPr>
          <a:lstStyle/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 Light"/>
                <a:cs typeface="Times New Roman" panose="02020603050405020304" pitchFamily="18" charset="0"/>
              </a:rPr>
              <a:t>Право налоговых органов</a:t>
            </a:r>
            <a:endParaRPr lang="ru-RU" sz="3300" dirty="0">
              <a:solidFill>
                <a:srgbClr val="FF0000"/>
              </a:solidFill>
              <a:latin typeface="Times New Roman" panose="02020603050405020304" pitchFamily="18" charset="0"/>
              <a:ea typeface="Calibri Light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b="1" dirty="0" smtClean="0">
                <a:solidFill>
                  <a:prstClr val="white"/>
                </a:solidFill>
              </a:rPr>
              <a:t>5</a:t>
            </a:r>
            <a:endParaRPr lang="ru-RU" b="1" dirty="0">
              <a:solidFill>
                <a:prstClr val="white"/>
              </a:solidFill>
            </a:endParaRPr>
          </a:p>
        </p:txBody>
      </p:sp>
      <p:pic>
        <p:nvPicPr>
          <p:cNvPr id="5" name="Picture 2" descr="D:\МАТЕРИАЛЫ КОЛЛЕГИЙ\Для слайдов\untitled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48" y="4941168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65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35696" y="562784"/>
            <a:ext cx="7017523" cy="850372"/>
          </a:xfrm>
          <a:prstGeom prst="rect">
            <a:avLst/>
          </a:prstGeom>
        </p:spPr>
        <p:txBody>
          <a:bodyPr wrap="square" lIns="80147" tIns="40074" rIns="80147" bIns="40074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ВАЖНО</a:t>
            </a:r>
            <a:r>
              <a:rPr lang="en-US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5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НЕОБХОДИМО ОБРАТИТЬ ВНИМАНИЕ</a:t>
            </a:r>
            <a:r>
              <a:rPr lang="en-US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5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9863" y="1276544"/>
            <a:ext cx="574109" cy="508111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Autofit/>
          </a:bodyPr>
          <a:lstStyle/>
          <a:p>
            <a:pPr defTabSz="914239">
              <a:spcBef>
                <a:spcPct val="0"/>
              </a:spcBef>
            </a:pPr>
            <a:endParaRPr lang="ru-RU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79512" y="1276544"/>
            <a:ext cx="8703630" cy="5138761"/>
          </a:xfrm>
          <a:prstGeom prst="rect">
            <a:avLst/>
          </a:prstGeom>
        </p:spPr>
        <p:txBody>
          <a:bodyPr vert="horz" lIns="80147" tIns="40074" rIns="80147" bIns="40074">
            <a:no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0515" indent="-280515" algn="just" defTabSz="801472">
              <a:spcBef>
                <a:spcPts val="0"/>
              </a:spcBef>
              <a:buClr>
                <a:srgbClr val="DD8047"/>
              </a:buClr>
              <a:buNone/>
              <a:defRPr/>
            </a:pPr>
            <a:r>
              <a:rPr lang="ru-RU" sz="1400" spc="-2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0515" indent="-280515" algn="ctr" defTabSz="801472">
              <a:lnSpc>
                <a:spcPct val="150000"/>
              </a:lnSpc>
              <a:spcBef>
                <a:spcPts val="0"/>
              </a:spcBef>
              <a:buClr>
                <a:srgbClr val="DD8047"/>
              </a:buClr>
              <a:buNone/>
              <a:defRPr/>
            </a:pPr>
            <a:r>
              <a:rPr lang="ru-RU" sz="2400" dirty="0" smtClean="0"/>
              <a:t>Согласно </a:t>
            </a:r>
            <a:r>
              <a:rPr lang="ru-RU" sz="2400" dirty="0"/>
              <a:t>пункта 10 статьи 427 Кодекса </a:t>
            </a:r>
            <a:r>
              <a:rPr lang="en-US" sz="2400" dirty="0" smtClean="0"/>
              <a:t> - </a:t>
            </a:r>
          </a:p>
          <a:p>
            <a:pPr marL="280515" indent="-280515" algn="ctr" defTabSz="801472">
              <a:lnSpc>
                <a:spcPct val="150000"/>
              </a:lnSpc>
              <a:spcBef>
                <a:spcPts val="0"/>
              </a:spcBef>
              <a:buClr>
                <a:srgbClr val="DD8047"/>
              </a:buClr>
              <a:buNone/>
              <a:defRPr/>
            </a:pPr>
            <a:r>
              <a:rPr lang="ru-RU" sz="2400" dirty="0" smtClean="0"/>
              <a:t>пониженные </a:t>
            </a:r>
            <a:r>
              <a:rPr lang="ru-RU" sz="2400" dirty="0"/>
              <a:t>тарифы страховых взносов применяются в отношении участников СЭЗ, получивших такой статус не позднее чем в течение трех лет со дня создания соответствующей свободной экономической зоны. </a:t>
            </a:r>
            <a:endParaRPr lang="en-US" sz="2400" dirty="0" smtClean="0"/>
          </a:p>
          <a:p>
            <a:pPr marL="280515" indent="-280515" algn="ctr" defTabSz="801472">
              <a:lnSpc>
                <a:spcPct val="150000"/>
              </a:lnSpc>
              <a:spcBef>
                <a:spcPts val="0"/>
              </a:spcBef>
              <a:buClr>
                <a:srgbClr val="DD8047"/>
              </a:buClr>
              <a:buNone/>
              <a:defRPr/>
            </a:pPr>
            <a:r>
              <a:rPr lang="ru-RU" sz="2400" dirty="0" smtClean="0"/>
              <a:t>Таким </a:t>
            </a:r>
            <a:r>
              <a:rPr lang="ru-RU" sz="2400" dirty="0"/>
              <a:t>образом, налогоплательщики, получившие статус участника свободной экономической зоны </a:t>
            </a:r>
            <a:r>
              <a:rPr lang="en-US" sz="2400" dirty="0"/>
              <a:t>c</a:t>
            </a:r>
            <a:r>
              <a:rPr lang="ru-RU" sz="2400" dirty="0" smtClean="0"/>
              <a:t> </a:t>
            </a:r>
            <a:r>
              <a:rPr lang="ru-RU" sz="2400" dirty="0"/>
              <a:t>01 января 2018 года не имеют право на применение пониженных тарифов страховых взносов.</a:t>
            </a:r>
            <a:endParaRPr lang="ru-RU" sz="2400" dirty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6041425"/>
            <a:ext cx="619711" cy="631834"/>
          </a:xfrm>
        </p:spPr>
        <p:txBody>
          <a:bodyPr lIns="80147" tIns="40074" rIns="80147" bIns="40074">
            <a:norm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8" name="Picture 93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79" y="585204"/>
            <a:ext cx="933417" cy="82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1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178" y="4781739"/>
            <a:ext cx="485979" cy="194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14" y="1268507"/>
            <a:ext cx="1096846" cy="1151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3531" y="139620"/>
            <a:ext cx="8785625" cy="6554191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4379" y="3215084"/>
            <a:ext cx="7819097" cy="474556"/>
          </a:xfrm>
          <a:prstGeom prst="rect">
            <a:avLst/>
          </a:prstGeom>
          <a:noFill/>
        </p:spPr>
        <p:txBody>
          <a:bodyPr lIns="80147" tIns="40074" rIns="80147" bIns="40074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25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817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_FNS2012_A4">
  <a:themeElements>
    <a:clrScheme name="1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8544</TotalTime>
  <Words>331</Words>
  <Application>Microsoft Office PowerPoint</Application>
  <PresentationFormat>Экран (4:3)</PresentationFormat>
  <Paragraphs>41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1_Present_FNS2012_A4</vt:lpstr>
      <vt:lpstr>Present_FNS2012_A4</vt:lpstr>
      <vt:lpstr>   «Права налоговых органов и обязанности налогоплательщиков при камеральных проверках страховых взносов плательщиков - участников свободной экономической зоны в рамках действия Федерального закона №297-ФЗ от 03.08.2018 «О внесении изменений в часть вторую Налогового кодекса Российской Федерации»</vt:lpstr>
      <vt:lpstr>         </vt:lpstr>
      <vt:lpstr>Необходимо обратить внимание!!!</vt:lpstr>
      <vt:lpstr>Инвестиционная декларация</vt:lpstr>
      <vt:lpstr>Право налоговых органов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Готовность объектов налогообложения к переносу в АИС «Налог-3»</dc:title>
  <dc:creator>Забегина Людмила Сергеевна</dc:creator>
  <cp:lastModifiedBy>Облогина Наталья Николаевна</cp:lastModifiedBy>
  <cp:revision>609</cp:revision>
  <cp:lastPrinted>2017-06-19T12:37:50Z</cp:lastPrinted>
  <dcterms:created xsi:type="dcterms:W3CDTF">2014-07-28T13:57:27Z</dcterms:created>
  <dcterms:modified xsi:type="dcterms:W3CDTF">2019-02-21T11:08:16Z</dcterms:modified>
</cp:coreProperties>
</file>